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0"/>
  </p:notesMasterIdLst>
  <p:sldIdLst>
    <p:sldId id="256" r:id="rId2"/>
    <p:sldId id="304" r:id="rId3"/>
    <p:sldId id="260" r:id="rId4"/>
    <p:sldId id="305" r:id="rId5"/>
    <p:sldId id="315" r:id="rId6"/>
    <p:sldId id="316" r:id="rId7"/>
    <p:sldId id="291" r:id="rId8"/>
    <p:sldId id="294" r:id="rId9"/>
    <p:sldId id="295" r:id="rId10"/>
    <p:sldId id="307" r:id="rId11"/>
    <p:sldId id="308" r:id="rId12"/>
    <p:sldId id="309" r:id="rId13"/>
    <p:sldId id="313" r:id="rId14"/>
    <p:sldId id="312" r:id="rId15"/>
    <p:sldId id="314" r:id="rId16"/>
    <p:sldId id="311" r:id="rId17"/>
    <p:sldId id="299" r:id="rId18"/>
    <p:sldId id="293" r:id="rId19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56" d="100"/>
          <a:sy n="56" d="100"/>
        </p:scale>
        <p:origin x="12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6CC85-7358-4389-BF16-B74918A22662}" type="datetimeFigureOut">
              <a:rPr lang="es-CL" smtClean="0"/>
              <a:t>05-09-2018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24B63-EAB6-4E59-995D-B33CC281B15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008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91" y="750117"/>
            <a:ext cx="3544411" cy="1862317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4177928" y="4334673"/>
            <a:ext cx="788135" cy="0"/>
          </a:xfrm>
          <a:prstGeom prst="line">
            <a:avLst/>
          </a:prstGeom>
          <a:ln w="57150">
            <a:solidFill>
              <a:srgbClr val="203B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Marcador de fecha 15"/>
          <p:cNvSpPr>
            <a:spLocks noGrp="1"/>
          </p:cNvSpPr>
          <p:nvPr>
            <p:ph type="dt" sz="half" idx="10"/>
          </p:nvPr>
        </p:nvSpPr>
        <p:spPr>
          <a:xfrm>
            <a:off x="3543293" y="6302181"/>
            <a:ext cx="2057400" cy="221274"/>
          </a:xfrm>
        </p:spPr>
        <p:txBody>
          <a:bodyPr/>
          <a:lstStyle>
            <a:lvl1pPr algn="ctr">
              <a:defRPr/>
            </a:lvl1pPr>
          </a:lstStyle>
          <a:p>
            <a:endParaRPr lang="es-CL"/>
          </a:p>
        </p:txBody>
      </p:sp>
      <p:sp>
        <p:nvSpPr>
          <p:cNvPr id="19" name="Título 18"/>
          <p:cNvSpPr>
            <a:spLocks noGrp="1"/>
          </p:cNvSpPr>
          <p:nvPr>
            <p:ph type="title"/>
          </p:nvPr>
        </p:nvSpPr>
        <p:spPr>
          <a:xfrm>
            <a:off x="628650" y="2811504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2"/>
          </p:nvPr>
        </p:nvSpPr>
        <p:spPr>
          <a:xfrm>
            <a:off x="2316480" y="4714420"/>
            <a:ext cx="4511028" cy="37866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975515" y="643641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  <a:latin typeface="Gidolinya" panose="02000503000000000000" pitchFamily="2" charset="0"/>
              </a:rPr>
              <a:t>Santiago, Chile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160020" y="6302181"/>
            <a:ext cx="967740" cy="44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91" y="750117"/>
            <a:ext cx="3544411" cy="1862317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4177928" y="4334673"/>
            <a:ext cx="788135" cy="0"/>
          </a:xfrm>
          <a:prstGeom prst="line">
            <a:avLst/>
          </a:prstGeom>
          <a:ln w="57150">
            <a:solidFill>
              <a:srgbClr val="203B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3975515" y="643641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  <a:latin typeface="Gidolinya" panose="02000503000000000000" pitchFamily="2" charset="0"/>
              </a:rPr>
              <a:t>Santiago, Chile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60020" y="6302181"/>
            <a:ext cx="967740" cy="44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99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096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9076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4172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9779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0" cy="6214683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7193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6425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0360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384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334101" y="1714135"/>
            <a:ext cx="6475797" cy="2962361"/>
          </a:xfrm>
          <a:prstGeom prst="rect">
            <a:avLst/>
          </a:prstGeom>
          <a:noFill/>
          <a:ln w="34925" cmpd="sng">
            <a:solidFill>
              <a:srgbClr val="203B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203BFF"/>
                </a:solidFill>
              </a:ln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1891324" y="1969036"/>
            <a:ext cx="5361354" cy="24525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6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572000" y="1"/>
            <a:ext cx="4572000" cy="6221046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4880768" y="272806"/>
            <a:ext cx="3954463" cy="2751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4880768" y="3296748"/>
            <a:ext cx="3954463" cy="25726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s-CL"/>
          </a:p>
        </p:txBody>
      </p:sp>
      <p:sp>
        <p:nvSpPr>
          <p:cNvPr id="13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938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572000" y="1"/>
            <a:ext cx="4572000" cy="6221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4880768" y="272806"/>
            <a:ext cx="3954463" cy="27511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4880768" y="3296748"/>
            <a:ext cx="3954463" cy="257260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s-CL"/>
          </a:p>
        </p:txBody>
      </p:sp>
      <p:sp>
        <p:nvSpPr>
          <p:cNvPr id="13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3543300" y="6370748"/>
            <a:ext cx="2057400" cy="365125"/>
          </a:xfrm>
        </p:spPr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784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3199349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264694" y="761999"/>
            <a:ext cx="4276044" cy="2157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64694" y="274112"/>
            <a:ext cx="8606590" cy="487888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4"/>
          </p:nvPr>
        </p:nvSpPr>
        <p:spPr>
          <a:xfrm>
            <a:off x="4603262" y="761999"/>
            <a:ext cx="4268023" cy="2157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55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3199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264694" y="761999"/>
            <a:ext cx="4276044" cy="2157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64694" y="274112"/>
            <a:ext cx="8606590" cy="48788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4"/>
          </p:nvPr>
        </p:nvSpPr>
        <p:spPr>
          <a:xfrm>
            <a:off x="4603262" y="761999"/>
            <a:ext cx="4268023" cy="2157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0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6225540"/>
          </a:xfrm>
          <a:prstGeom prst="rect">
            <a:avLst/>
          </a:prstGeom>
          <a:solidFill>
            <a:srgbClr val="20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  <a:lvl2pPr>
              <a:defRPr>
                <a:latin typeface="Gidolinya" panose="02000503000000000000" pitchFamily="2" charset="0"/>
              </a:defRPr>
            </a:lvl2pPr>
            <a:lvl3pPr>
              <a:defRPr>
                <a:latin typeface="Gidolinya" panose="02000503000000000000" pitchFamily="2" charset="0"/>
              </a:defRPr>
            </a:lvl3pPr>
            <a:lvl4pPr>
              <a:defRPr>
                <a:latin typeface="Gidolinya" panose="02000503000000000000" pitchFamily="2" charset="0"/>
              </a:defRPr>
            </a:lvl4pPr>
            <a:lvl5pPr>
              <a:defRPr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4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6225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1pPr>
            <a:lvl2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2pPr>
            <a:lvl3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3pPr>
            <a:lvl4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4pPr>
            <a:lvl5pPr>
              <a:defRPr>
                <a:solidFill>
                  <a:schemeClr val="tx1"/>
                </a:solidFill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5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  <a:lvl2pPr>
              <a:defRPr>
                <a:latin typeface="Gidolinya" panose="02000503000000000000" pitchFamily="2" charset="0"/>
              </a:defRPr>
            </a:lvl2pPr>
            <a:lvl3pPr>
              <a:defRPr>
                <a:latin typeface="Gidolinya" panose="02000503000000000000" pitchFamily="2" charset="0"/>
              </a:defRPr>
            </a:lvl3pPr>
            <a:lvl4pPr>
              <a:defRPr>
                <a:latin typeface="Gidolinya" panose="02000503000000000000" pitchFamily="2" charset="0"/>
              </a:defRPr>
            </a:lvl4pPr>
            <a:lvl5pPr>
              <a:defRPr>
                <a:latin typeface="Gidolinya" panose="020005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dolinya" panose="02000503000000000000" pitchFamily="2" charset="0"/>
              </a:defRPr>
            </a:lvl1pPr>
          </a:lstStyle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2129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6225044"/>
            <a:ext cx="9144000" cy="627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/>
          <p:cNvSpPr/>
          <p:nvPr/>
        </p:nvSpPr>
        <p:spPr>
          <a:xfrm>
            <a:off x="0" y="6225044"/>
            <a:ext cx="9144000" cy="627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9224" y="6356351"/>
            <a:ext cx="268605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70748"/>
            <a:ext cx="20574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dolinya" panose="02000503000000000000" pitchFamily="2" charset="0"/>
              </a:defRPr>
            </a:lvl1pPr>
          </a:lstStyle>
          <a:p>
            <a:fld id="{3268619C-08B7-42D3-ABAF-637615EA89B1}" type="slidenum">
              <a:rPr lang="es-CL" smtClean="0"/>
              <a:t>‹#›</a:t>
            </a:fld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9" y="6314793"/>
            <a:ext cx="853101" cy="448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9" y="6314793"/>
            <a:ext cx="853101" cy="4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idolinya" panose="020005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idolinya" panose="020005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7B61-9F10-469E-920A-20FF03782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2811504"/>
            <a:ext cx="8035956" cy="1325563"/>
          </a:xfrm>
        </p:spPr>
        <p:txBody>
          <a:bodyPr>
            <a:normAutofit/>
          </a:bodyPr>
          <a:lstStyle/>
          <a:p>
            <a:r>
              <a:rPr lang="es-CL" sz="6600" dirty="0"/>
              <a:t>Taller de Arduino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FC178-9837-4881-9F34-561987740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6533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3184E5-62D9-4644-BF12-0231B200D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algn="just"/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Un pulsador, es un botón que une dos puntos de un circuito (cortocircuito) mientras es presionado.</a:t>
            </a:r>
          </a:p>
          <a:p>
            <a:endParaRPr lang="es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60682-07F3-4C31-9C9F-6C4012E5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10</a:t>
            </a:fld>
            <a:endParaRPr lang="es-CL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5611D1B8-9FBB-4390-908D-B5583315BEEF}"/>
              </a:ext>
            </a:extLst>
          </p:cNvPr>
          <p:cNvSpPr txBox="1">
            <a:spLocks/>
          </p:cNvSpPr>
          <p:nvPr/>
        </p:nvSpPr>
        <p:spPr>
          <a:xfrm>
            <a:off x="282421" y="258594"/>
            <a:ext cx="4049882" cy="1117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s-CL" sz="3600" dirty="0" err="1"/>
              <a:t>Exp</a:t>
            </a:r>
            <a:r>
              <a:rPr lang="es-CL" sz="3600" dirty="0"/>
              <a:t> 5b: Control de luminosidad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01BA19-065F-41D3-8CD4-9C037C916D98}"/>
              </a:ext>
            </a:extLst>
          </p:cNvPr>
          <p:cNvSpPr/>
          <p:nvPr/>
        </p:nvSpPr>
        <p:spPr>
          <a:xfrm>
            <a:off x="266823" y="2567706"/>
            <a:ext cx="4065480" cy="276998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Tienen  que leer la señal del potenciómetro, transformarla a un valor entre 0 y 255, para luego utilizarlo como parámetro de la función </a:t>
            </a:r>
            <a:r>
              <a:rPr lang="es-CL" sz="2400" dirty="0" err="1">
                <a:solidFill>
                  <a:srgbClr val="92D050"/>
                </a:solidFill>
                <a:latin typeface="Gidolinya" panose="02000503000000000000" pitchFamily="50" charset="0"/>
              </a:rPr>
              <a:t>analogWrite</a:t>
            </a:r>
            <a:r>
              <a:rPr lang="es-CL" sz="2400" dirty="0">
                <a:solidFill>
                  <a:srgbClr val="92D050"/>
                </a:solidFill>
                <a:latin typeface="Gidolinya" panose="02000503000000000000" pitchFamily="50" charset="0"/>
              </a:rPr>
              <a:t>().</a:t>
            </a:r>
            <a:endParaRPr lang="es-CL" dirty="0">
              <a:solidFill>
                <a:srgbClr val="92D050"/>
              </a:solidFill>
              <a:latin typeface="Gidolinya" panose="02000503000000000000" pitchFamily="50" charset="0"/>
            </a:endParaRPr>
          </a:p>
          <a:p>
            <a:endParaRPr lang="es-CL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endParaRPr lang="es-CL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endParaRPr lang="es-CL" dirty="0">
              <a:solidFill>
                <a:schemeClr val="bg1"/>
              </a:solidFill>
              <a:latin typeface="Gidolinya" panose="020005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EF201-67A2-49EB-90C1-7328D71C6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768" y="417863"/>
            <a:ext cx="4227796" cy="53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3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E272F-4500-44FB-9F90-D33B7F0E19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588A31-E31B-4175-8C96-BFAA8303B8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A1E78-79A8-4450-9EE0-1285FA2C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11</a:t>
            </a:fld>
            <a:endParaRPr lang="es-CL"/>
          </a:p>
        </p:txBody>
      </p:sp>
      <p:pic>
        <p:nvPicPr>
          <p:cNvPr id="5" name="Shape 394">
            <a:extLst>
              <a:ext uri="{FF2B5EF4-FFF2-40B4-BE49-F238E27FC236}">
                <a16:creationId xmlns:a16="http://schemas.microsoft.com/office/drawing/2014/main" id="{8EBDB6FF-49FF-4083-977D-D2148D0F0C2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5460" y="1000584"/>
            <a:ext cx="4356016" cy="44414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DAB9E7CA-4FD1-4FD5-A653-D09A055FC880}"/>
              </a:ext>
            </a:extLst>
          </p:cNvPr>
          <p:cNvSpPr txBox="1">
            <a:spLocks/>
          </p:cNvSpPr>
          <p:nvPr/>
        </p:nvSpPr>
        <p:spPr>
          <a:xfrm>
            <a:off x="282421" y="258594"/>
            <a:ext cx="4049882" cy="1117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s-CL" sz="3600" dirty="0"/>
              <a:t>Transistor BJT</a:t>
            </a:r>
          </a:p>
        </p:txBody>
      </p:sp>
      <p:sp>
        <p:nvSpPr>
          <p:cNvPr id="7" name="Shape 393">
            <a:extLst>
              <a:ext uri="{FF2B5EF4-FFF2-40B4-BE49-F238E27FC236}">
                <a16:creationId xmlns:a16="http://schemas.microsoft.com/office/drawing/2014/main" id="{A766F65E-239E-42C3-A1F2-3AB413E78D2D}"/>
              </a:ext>
            </a:extLst>
          </p:cNvPr>
          <p:cNvSpPr txBox="1">
            <a:spLocks/>
          </p:cNvSpPr>
          <p:nvPr/>
        </p:nvSpPr>
        <p:spPr>
          <a:xfrm>
            <a:off x="282421" y="2085865"/>
            <a:ext cx="3886200" cy="2997549"/>
          </a:xfrm>
          <a:prstGeom prst="rect">
            <a:avLst/>
          </a:prstGeom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L"/>
              <a:t>Un transistor es un dispositivo electrónico que permite regular el paso de corriente entre dos puntos (emisor-colector), mediante una señal de control (a la base) .</a:t>
            </a:r>
          </a:p>
          <a:p>
            <a:pPr marL="0" indent="0" algn="just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60456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3184E5-62D9-4644-BF12-0231B200D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algn="just"/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Un pulsador, es un botón que une dos puntos de un circuito (cortocircuito) mientras es presionado.</a:t>
            </a:r>
          </a:p>
          <a:p>
            <a:endParaRPr lang="es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60682-07F3-4C31-9C9F-6C4012E5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12</a:t>
            </a:fld>
            <a:endParaRPr lang="es-CL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5611D1B8-9FBB-4390-908D-B5583315BEEF}"/>
              </a:ext>
            </a:extLst>
          </p:cNvPr>
          <p:cNvSpPr txBox="1">
            <a:spLocks/>
          </p:cNvSpPr>
          <p:nvPr/>
        </p:nvSpPr>
        <p:spPr>
          <a:xfrm>
            <a:off x="282421" y="258594"/>
            <a:ext cx="4049882" cy="1117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s-CL" sz="3600" dirty="0" err="1"/>
              <a:t>Exp</a:t>
            </a:r>
            <a:r>
              <a:rPr lang="es-CL" sz="3600" dirty="0"/>
              <a:t> 6: Control de velocidad en motor DC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01BA19-065F-41D3-8CD4-9C037C916D98}"/>
              </a:ext>
            </a:extLst>
          </p:cNvPr>
          <p:cNvSpPr/>
          <p:nvPr/>
        </p:nvSpPr>
        <p:spPr>
          <a:xfrm>
            <a:off x="266823" y="2567706"/>
            <a:ext cx="406548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endParaRPr lang="es-CL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endParaRPr lang="es-CL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endParaRPr lang="es-CL" dirty="0">
              <a:solidFill>
                <a:schemeClr val="bg1"/>
              </a:solidFill>
              <a:latin typeface="Gidolinya" panose="020005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79963-DCF9-4D4B-8CF1-D097A0C9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768" y="630314"/>
            <a:ext cx="4126671" cy="4954553"/>
          </a:xfrm>
          <a:prstGeom prst="rect">
            <a:avLst/>
          </a:prstGeom>
        </p:spPr>
      </p:pic>
      <p:sp>
        <p:nvSpPr>
          <p:cNvPr id="9" name="Shape 386">
            <a:extLst>
              <a:ext uri="{FF2B5EF4-FFF2-40B4-BE49-F238E27FC236}">
                <a16:creationId xmlns:a16="http://schemas.microsoft.com/office/drawing/2014/main" id="{E8B3BF1A-9E3B-4E5D-BDA5-387C12A332EC}"/>
              </a:ext>
            </a:extLst>
          </p:cNvPr>
          <p:cNvSpPr txBox="1">
            <a:spLocks/>
          </p:cNvSpPr>
          <p:nvPr/>
        </p:nvSpPr>
        <p:spPr>
          <a:xfrm>
            <a:off x="607716" y="2161920"/>
            <a:ext cx="3594600" cy="3845653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dolinya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L" sz="2400" dirty="0"/>
              <a:t>Objetivo:</a:t>
            </a:r>
          </a:p>
          <a:p>
            <a:pPr marL="457200" indent="-342900">
              <a:spcBef>
                <a:spcPts val="1600"/>
              </a:spcBef>
              <a:buSzPts val="1800"/>
              <a:buFont typeface="Arial" panose="020B0604020202020204" pitchFamily="34" charset="0"/>
              <a:buChar char="-"/>
            </a:pPr>
            <a:r>
              <a:rPr lang="es-CL" sz="2400" dirty="0"/>
              <a:t>Regular velocidad del motor.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s-CL" sz="2400" dirty="0"/>
              <a:t>Necesitamos:</a:t>
            </a:r>
          </a:p>
          <a:p>
            <a:pPr marL="457200" indent="-342900">
              <a:spcBef>
                <a:spcPts val="1600"/>
              </a:spcBef>
              <a:buSzPts val="1800"/>
              <a:buFont typeface="Arial" panose="020B0604020202020204" pitchFamily="34" charset="0"/>
              <a:buChar char="-"/>
            </a:pPr>
            <a:r>
              <a:rPr lang="es-CL" sz="2400" dirty="0"/>
              <a:t>Motor DC 3V.</a:t>
            </a: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-"/>
            </a:pPr>
            <a:r>
              <a:rPr lang="es-CL" sz="2400" dirty="0"/>
              <a:t>Transistor BJT NPN</a:t>
            </a: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-"/>
            </a:pPr>
            <a:r>
              <a:rPr lang="es-CL" sz="2400" dirty="0"/>
              <a:t>Diodo</a:t>
            </a: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-"/>
            </a:pPr>
            <a:r>
              <a:rPr lang="es-CL" sz="2400" dirty="0"/>
              <a:t>Resistencia 1k.</a:t>
            </a: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-"/>
            </a:pPr>
            <a:r>
              <a:rPr lang="es-CL" sz="2400" dirty="0"/>
              <a:t>Par de pilas AA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4450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1F407-670E-4975-99DA-DBB0640E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13</a:t>
            </a:fld>
            <a:endParaRPr lang="es-C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2FB89-6134-4E98-8E54-8277F9CC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459" y="365126"/>
            <a:ext cx="5431081" cy="54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14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E07CF1-A252-4E1A-B4E4-CAF608CA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20904"/>
            <a:ext cx="7886700" cy="1325563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Puente 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78D91-139A-454E-B7D1-CA10613D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14</a:t>
            </a:fld>
            <a:endParaRPr lang="es-CL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817FC-DFEC-480B-A8B7-5A33D3EA5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" b="5046"/>
          <a:stretch>
            <a:fillRect/>
          </a:stretch>
        </p:blipFill>
        <p:spPr>
          <a:xfrm>
            <a:off x="1368269" y="1446467"/>
            <a:ext cx="6565724" cy="4269962"/>
          </a:xfrm>
        </p:spPr>
      </p:pic>
    </p:spTree>
    <p:extLst>
      <p:ext uri="{BB962C8B-B14F-4D97-AF65-F5344CB8AC3E}">
        <p14:creationId xmlns:p14="http://schemas.microsoft.com/office/powerpoint/2010/main" val="33576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A3A92-2C9A-412B-B3C8-E5B4ED7C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15</a:t>
            </a:fld>
            <a:endParaRPr lang="es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35322-F30F-43D4-84BC-A41B1A4D7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967154"/>
            <a:ext cx="4229099" cy="4229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A8544-34DF-4CEB-8269-4EDD96A01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2" t="11045" r="6312" b="11637"/>
          <a:stretch/>
        </p:blipFill>
        <p:spPr>
          <a:xfrm>
            <a:off x="4712677" y="1433146"/>
            <a:ext cx="3833446" cy="34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68DA0C8-D955-45DA-825C-1075EF3C6C2F}"/>
              </a:ext>
            </a:extLst>
          </p:cNvPr>
          <p:cNvSpPr txBox="1">
            <a:spLocks/>
          </p:cNvSpPr>
          <p:nvPr/>
        </p:nvSpPr>
        <p:spPr>
          <a:xfrm>
            <a:off x="421631" y="230120"/>
            <a:ext cx="475405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5400" dirty="0"/>
              <a:t>BONUS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63889-A32A-4937-B742-EF6FBE79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16</a:t>
            </a:fld>
            <a:endParaRPr lang="es-CL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720E22F-D4E2-41C2-BE27-DD4254F837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554" y="1722649"/>
            <a:ext cx="4163627" cy="431416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Objetivo:</a:t>
            </a:r>
          </a:p>
          <a:p>
            <a:pPr marL="0" indent="0">
              <a:spcBef>
                <a:spcPts val="0"/>
              </a:spcBef>
              <a:buNone/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Utilizar el monitor serial para cambiar la velocidad del motor</a:t>
            </a:r>
          </a:p>
          <a:p>
            <a:pPr>
              <a:spcBef>
                <a:spcPts val="0"/>
              </a:spcBef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r>
              <a:rPr lang="es-CL" sz="2400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Serial.available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()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: Entrega true si se ingresó un valor.</a:t>
            </a:r>
          </a:p>
          <a:p>
            <a:pPr>
              <a:spcBef>
                <a:spcPts val="0"/>
              </a:spcBef>
            </a:pPr>
            <a:r>
              <a:rPr lang="es-CL" sz="2400" dirty="0" err="1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Serial.parseInt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(): 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Lee un valor entero ingresado.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CL" sz="2400" dirty="0">
              <a:solidFill>
                <a:schemeClr val="bg1"/>
              </a:solidFill>
              <a:latin typeface="Gidolinya" panose="02000503000000000000" pitchFamily="50" charset="0"/>
              <a:ea typeface="Roboto"/>
              <a:cs typeface="Roboto"/>
              <a:sym typeface="Roboto"/>
            </a:endParaRPr>
          </a:p>
        </p:txBody>
      </p:sp>
      <p:pic>
        <p:nvPicPr>
          <p:cNvPr id="6" name="Shape 306">
            <a:extLst>
              <a:ext uri="{FF2B5EF4-FFF2-40B4-BE49-F238E27FC236}">
                <a16:creationId xmlns:a16="http://schemas.microsoft.com/office/drawing/2014/main" id="{3C33DD35-E1AD-4135-9231-22D142CE521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1898" y="530833"/>
            <a:ext cx="4402617" cy="285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07">
            <a:extLst>
              <a:ext uri="{FF2B5EF4-FFF2-40B4-BE49-F238E27FC236}">
                <a16:creationId xmlns:a16="http://schemas.microsoft.com/office/drawing/2014/main" id="{876499DE-9D2F-4A0A-9BF4-D7AD523CDB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968" y="4261476"/>
            <a:ext cx="1746475" cy="174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59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1630E-7E4A-48A5-91FA-358EC979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78" y="159798"/>
            <a:ext cx="7886700" cy="882820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Otros componentes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53839-6EEA-4C04-8529-A4824259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17</a:t>
            </a:fld>
            <a:endParaRPr lang="es-C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8BF10F-0484-4557-A74E-525B93F389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3034" y="1465488"/>
            <a:ext cx="1988691" cy="1695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099AFF-8B7C-4327-8444-58A02D1D3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39" b="9774"/>
          <a:stretch/>
        </p:blipFill>
        <p:spPr>
          <a:xfrm>
            <a:off x="523034" y="3905881"/>
            <a:ext cx="2583402" cy="2112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579CDB-3068-4269-8B3C-0DB333B52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8"/>
          <a:stretch/>
        </p:blipFill>
        <p:spPr>
          <a:xfrm>
            <a:off x="6164815" y="1911643"/>
            <a:ext cx="2091068" cy="2157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3E48F1-41C5-4D81-A079-24E511AF2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1" t="6291" r="2448" b="10195"/>
          <a:stretch/>
        </p:blipFill>
        <p:spPr>
          <a:xfrm>
            <a:off x="3261562" y="1465488"/>
            <a:ext cx="2046884" cy="17666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42E4DF-5756-4342-9223-C20CBEC2D4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2" t="3355" r="4418" b="4612"/>
          <a:stretch/>
        </p:blipFill>
        <p:spPr>
          <a:xfrm>
            <a:off x="6164815" y="4201111"/>
            <a:ext cx="2431372" cy="1817656"/>
          </a:xfrm>
          <a:prstGeom prst="rect">
            <a:avLst/>
          </a:prstGeom>
        </p:spPr>
      </p:pic>
      <p:sp>
        <p:nvSpPr>
          <p:cNvPr id="20" name="AutoShape 6" descr="Resultado de imagen para ir module">
            <a:extLst>
              <a:ext uri="{FF2B5EF4-FFF2-40B4-BE49-F238E27FC236}">
                <a16:creationId xmlns:a16="http://schemas.microsoft.com/office/drawing/2014/main" id="{DBB0E265-38B0-42BC-A9B9-79AB61475B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0E2ABD-3D11-438D-81E7-5C14FB152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565" y="3743144"/>
            <a:ext cx="2143125" cy="2143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D92358-E6CC-4B77-9593-1E6EE877F5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48" y="159798"/>
            <a:ext cx="1399730" cy="139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11031-1B2C-4D7E-9053-425AB9D2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18</a:t>
            </a:fld>
            <a:endParaRPr lang="es-CL"/>
          </a:p>
        </p:txBody>
      </p:sp>
      <p:pic>
        <p:nvPicPr>
          <p:cNvPr id="6" name="Shape 399">
            <a:extLst>
              <a:ext uri="{FF2B5EF4-FFF2-40B4-BE49-F238E27FC236}">
                <a16:creationId xmlns:a16="http://schemas.microsoft.com/office/drawing/2014/main" id="{C9D68879-F6B9-4992-AF45-E621D588DD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79" t="11467" r="3469" b="10681"/>
          <a:stretch/>
        </p:blipFill>
        <p:spPr>
          <a:xfrm>
            <a:off x="1408754" y="1445423"/>
            <a:ext cx="6712026" cy="3473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46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532B09-87FA-4C73-9F27-8775472F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41" y="2060761"/>
            <a:ext cx="7377344" cy="2457973"/>
          </a:xfrm>
        </p:spPr>
        <p:txBody>
          <a:bodyPr>
            <a:normAutofit/>
          </a:bodyPr>
          <a:lstStyle/>
          <a:p>
            <a:r>
              <a:rPr lang="es-CL" sz="6000" dirty="0">
                <a:solidFill>
                  <a:schemeClr val="tx1"/>
                </a:solidFill>
              </a:rPr>
              <a:t>En el capítulo anterior…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D7D90-751F-42DE-8DEE-9C9C5D38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80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3933-9318-4469-ADE9-7791B1E4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41004" cy="1325563"/>
          </a:xfrm>
        </p:spPr>
        <p:txBody>
          <a:bodyPr/>
          <a:lstStyle/>
          <a:p>
            <a:r>
              <a:rPr lang="es-CL" dirty="0"/>
              <a:t>¿Qué es Arduino?</a:t>
            </a:r>
          </a:p>
        </p:txBody>
      </p:sp>
      <p:pic>
        <p:nvPicPr>
          <p:cNvPr id="4" name="Shape 74">
            <a:extLst>
              <a:ext uri="{FF2B5EF4-FFF2-40B4-BE49-F238E27FC236}">
                <a16:creationId xmlns:a16="http://schemas.microsoft.com/office/drawing/2014/main" id="{B001F371-0A89-4F74-B632-AE9C67F827D3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872" y="1325563"/>
            <a:ext cx="4893261" cy="23445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73BC3-BCC2-46F7-BE2B-B5A7F4EA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3</a:t>
            </a:fld>
            <a:endParaRPr lang="es-CL"/>
          </a:p>
        </p:txBody>
      </p:sp>
      <p:pic>
        <p:nvPicPr>
          <p:cNvPr id="6" name="Shape 94">
            <a:extLst>
              <a:ext uri="{FF2B5EF4-FFF2-40B4-BE49-F238E27FC236}">
                <a16:creationId xmlns:a16="http://schemas.microsoft.com/office/drawing/2014/main" id="{9F4279C0-F250-4D35-9A15-575617E052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71" y="4842730"/>
            <a:ext cx="2760080" cy="114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95">
            <a:extLst>
              <a:ext uri="{FF2B5EF4-FFF2-40B4-BE49-F238E27FC236}">
                <a16:creationId xmlns:a16="http://schemas.microsoft.com/office/drawing/2014/main" id="{EED5D503-6485-4F3B-8D50-B9EB4139749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086" t="11098" r="5309" b="17711"/>
          <a:stretch/>
        </p:blipFill>
        <p:spPr>
          <a:xfrm>
            <a:off x="1004050" y="3793543"/>
            <a:ext cx="2911001" cy="78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2">
            <a:extLst>
              <a:ext uri="{FF2B5EF4-FFF2-40B4-BE49-F238E27FC236}">
                <a16:creationId xmlns:a16="http://schemas.microsoft.com/office/drawing/2014/main" id="{444F4964-FAD0-4A92-B48D-7A765D41369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497" t="2198" r="3109" b="3453"/>
          <a:stretch/>
        </p:blipFill>
        <p:spPr>
          <a:xfrm>
            <a:off x="5858747" y="3798412"/>
            <a:ext cx="2757480" cy="225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4">
            <a:extLst>
              <a:ext uri="{FF2B5EF4-FFF2-40B4-BE49-F238E27FC236}">
                <a16:creationId xmlns:a16="http://schemas.microsoft.com/office/drawing/2014/main" id="{51F8CFBA-DC09-4182-B786-66A1218647A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0518" t="11202" r="29913" b="12537"/>
          <a:stretch/>
        </p:blipFill>
        <p:spPr>
          <a:xfrm>
            <a:off x="6190711" y="1423217"/>
            <a:ext cx="1915999" cy="193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9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DF3C7-A96F-46FD-9F7C-6664030B3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4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F22BF1-761E-480B-8104-08BF6A5A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187573"/>
            <a:ext cx="5086905" cy="806726"/>
          </a:xfrm>
        </p:spPr>
        <p:txBody>
          <a:bodyPr/>
          <a:lstStyle/>
          <a:p>
            <a:r>
              <a:rPr lang="es-CL" dirty="0"/>
              <a:t>¿Qué aprendimos?</a:t>
            </a:r>
          </a:p>
        </p:txBody>
      </p:sp>
      <p:pic>
        <p:nvPicPr>
          <p:cNvPr id="5" name="Shape 237">
            <a:extLst>
              <a:ext uri="{FF2B5EF4-FFF2-40B4-BE49-F238E27FC236}">
                <a16:creationId xmlns:a16="http://schemas.microsoft.com/office/drawing/2014/main" id="{E337EC4A-A564-4AB7-951E-CEE8D5BD7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7764" y="280268"/>
            <a:ext cx="2550652" cy="208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74">
            <a:extLst>
              <a:ext uri="{FF2B5EF4-FFF2-40B4-BE49-F238E27FC236}">
                <a16:creationId xmlns:a16="http://schemas.microsoft.com/office/drawing/2014/main" id="{6A592682-CF2D-4EBC-A27E-D23110B56C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59" y="1056081"/>
            <a:ext cx="2381238" cy="235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47">
            <a:extLst>
              <a:ext uri="{FF2B5EF4-FFF2-40B4-BE49-F238E27FC236}">
                <a16:creationId xmlns:a16="http://schemas.microsoft.com/office/drawing/2014/main" id="{D011A906-0DC2-4299-B93C-1EB238BAC6A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0626" y="4452045"/>
            <a:ext cx="1942479" cy="165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55416-89BB-4D80-A440-407F1F579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92" y="2496270"/>
            <a:ext cx="1889965" cy="1230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19766A-ED36-4D87-B96B-A8B0450C8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891" y="4205538"/>
            <a:ext cx="3060876" cy="1839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261EFB-0A4A-4199-A50F-9EB1D897C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278" y="942850"/>
            <a:ext cx="2070979" cy="2070979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C2757811-8CA5-4FA5-BADB-7CE4B5E38106}"/>
              </a:ext>
            </a:extLst>
          </p:cNvPr>
          <p:cNvSpPr txBox="1">
            <a:spLocks/>
          </p:cNvSpPr>
          <p:nvPr/>
        </p:nvSpPr>
        <p:spPr>
          <a:xfrm>
            <a:off x="668261" y="4063413"/>
            <a:ext cx="752165" cy="6417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if</a:t>
            </a:r>
            <a:endParaRPr lang="es-C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D3AE0AC-CF0F-465B-84F9-7ADE0CA434A3}"/>
              </a:ext>
            </a:extLst>
          </p:cNvPr>
          <p:cNvSpPr txBox="1">
            <a:spLocks/>
          </p:cNvSpPr>
          <p:nvPr/>
        </p:nvSpPr>
        <p:spPr>
          <a:xfrm>
            <a:off x="5232605" y="604723"/>
            <a:ext cx="882970" cy="8067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else</a:t>
            </a:r>
            <a:endParaRPr lang="es-C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5DE812E7-F1BB-49FA-9092-184FF003E994}"/>
              </a:ext>
            </a:extLst>
          </p:cNvPr>
          <p:cNvSpPr txBox="1">
            <a:spLocks/>
          </p:cNvSpPr>
          <p:nvPr/>
        </p:nvSpPr>
        <p:spPr>
          <a:xfrm>
            <a:off x="3627063" y="2981581"/>
            <a:ext cx="2373704" cy="8067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dirty="0" err="1">
                <a:solidFill>
                  <a:schemeClr val="accent4"/>
                </a:solidFill>
              </a:rPr>
              <a:t>digitalWrite</a:t>
            </a:r>
            <a:r>
              <a:rPr lang="es-CL" dirty="0">
                <a:solidFill>
                  <a:schemeClr val="accent4"/>
                </a:solidFill>
              </a:rPr>
              <a:t>(,)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AB887DE-CA2E-41CD-AA00-7A9C3945BD51}"/>
              </a:ext>
            </a:extLst>
          </p:cNvPr>
          <p:cNvSpPr txBox="1">
            <a:spLocks/>
          </p:cNvSpPr>
          <p:nvPr/>
        </p:nvSpPr>
        <p:spPr>
          <a:xfrm>
            <a:off x="7811866" y="2678621"/>
            <a:ext cx="1332134" cy="5746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dirty="0" err="1">
                <a:solidFill>
                  <a:schemeClr val="accent4"/>
                </a:solidFill>
              </a:rPr>
              <a:t>delay</a:t>
            </a:r>
            <a:r>
              <a:rPr lang="es-CL" dirty="0">
                <a:solidFill>
                  <a:schemeClr val="accent4"/>
                </a:solidFill>
              </a:rPr>
              <a:t>()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05D4143B-6170-4871-AE66-349A7B322C81}"/>
              </a:ext>
            </a:extLst>
          </p:cNvPr>
          <p:cNvSpPr txBox="1">
            <a:spLocks/>
          </p:cNvSpPr>
          <p:nvPr/>
        </p:nvSpPr>
        <p:spPr>
          <a:xfrm>
            <a:off x="6016318" y="3825401"/>
            <a:ext cx="2389112" cy="4697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3200" dirty="0" err="1">
                <a:solidFill>
                  <a:schemeClr val="accent4"/>
                </a:solidFill>
              </a:rPr>
              <a:t>digitalRead</a:t>
            </a:r>
            <a:r>
              <a:rPr lang="es-CL" sz="3200" dirty="0">
                <a:solidFill>
                  <a:schemeClr val="accent4"/>
                </a:solidFill>
              </a:rPr>
              <a:t>()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87BB496E-D425-43BB-9CD1-5BFFA157ABC5}"/>
              </a:ext>
            </a:extLst>
          </p:cNvPr>
          <p:cNvSpPr txBox="1">
            <a:spLocks/>
          </p:cNvSpPr>
          <p:nvPr/>
        </p:nvSpPr>
        <p:spPr>
          <a:xfrm>
            <a:off x="3354413" y="2128539"/>
            <a:ext cx="2373704" cy="8067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endParaRPr lang="es-C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68DA0C8-D955-45DA-825C-1075EF3C6C2F}"/>
              </a:ext>
            </a:extLst>
          </p:cNvPr>
          <p:cNvSpPr txBox="1">
            <a:spLocks/>
          </p:cNvSpPr>
          <p:nvPr/>
        </p:nvSpPr>
        <p:spPr>
          <a:xfrm>
            <a:off x="421631" y="230120"/>
            <a:ext cx="6339654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r>
              <a:rPr lang="es-CL" sz="5400" dirty="0" err="1">
                <a:solidFill>
                  <a:schemeClr val="tx1"/>
                </a:solidFill>
              </a:rPr>
              <a:t>Exp</a:t>
            </a:r>
            <a:r>
              <a:rPr lang="es-CL" sz="5400" dirty="0">
                <a:solidFill>
                  <a:schemeClr val="tx1"/>
                </a:solidFill>
              </a:rPr>
              <a:t> 4b: Sensor infrarrojo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63889-A32A-4937-B742-EF6FBE79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5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175E1-FFFB-4C19-B2DF-FF30AF704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08" y="1090246"/>
            <a:ext cx="2712954" cy="4677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F433C-AEAB-4C5E-9CC9-3C7D288ED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4881" r="2946" b="1569"/>
          <a:stretch/>
        </p:blipFill>
        <p:spPr>
          <a:xfrm>
            <a:off x="835269" y="1573821"/>
            <a:ext cx="3736731" cy="39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C5F0C-2B06-4086-ACF0-1C35ECA3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6</a:t>
            </a:fld>
            <a:endParaRPr lang="es-C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836169-9FB1-4C8E-8B5C-BFDA42AC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¿Análogo? ¿Digital?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03F81-54D7-440E-99F2-9823A942A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1" t="13188" r="11886"/>
          <a:stretch/>
        </p:blipFill>
        <p:spPr>
          <a:xfrm>
            <a:off x="184638" y="1825625"/>
            <a:ext cx="4369778" cy="3724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721017-AFD4-4E1B-836B-B9BB3BAB5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3" t="14488" r="21665" b="21282"/>
          <a:stretch/>
        </p:blipFill>
        <p:spPr>
          <a:xfrm>
            <a:off x="4624753" y="1311728"/>
            <a:ext cx="4369779" cy="42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0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3184E5-62D9-4644-BF12-0231B200D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algn="just"/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Un pulsador, es un botón que une dos puntos de un circuito (cortocircuito) mientras es presionado.</a:t>
            </a:r>
          </a:p>
          <a:p>
            <a:endParaRPr lang="es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60682-07F3-4C31-9C9F-6C4012E5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7</a:t>
            </a:fld>
            <a:endParaRPr lang="es-CL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5611D1B8-9FBB-4390-908D-B5583315BEEF}"/>
              </a:ext>
            </a:extLst>
          </p:cNvPr>
          <p:cNvSpPr txBox="1">
            <a:spLocks/>
          </p:cNvSpPr>
          <p:nvPr/>
        </p:nvSpPr>
        <p:spPr>
          <a:xfrm>
            <a:off x="208953" y="279282"/>
            <a:ext cx="4208016" cy="9902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s-CL" sz="3600" dirty="0" err="1"/>
              <a:t>Exp</a:t>
            </a:r>
            <a:r>
              <a:rPr lang="es-CL" sz="3600" dirty="0"/>
              <a:t> 5: Potenciómetro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E5BB2-922A-41EE-8C69-9BE1A6966370}"/>
              </a:ext>
            </a:extLst>
          </p:cNvPr>
          <p:cNvSpPr/>
          <p:nvPr/>
        </p:nvSpPr>
        <p:spPr>
          <a:xfrm>
            <a:off x="208953" y="1672786"/>
            <a:ext cx="3907839" cy="34163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Un potenciómetro es una resistencia variable, tal que </a:t>
            </a:r>
            <a:r>
              <a:rPr lang="es-CL" sz="2400" dirty="0">
                <a:solidFill>
                  <a:schemeClr val="accent4"/>
                </a:solidFill>
                <a:latin typeface="Gidolinya" panose="02000503000000000000" pitchFamily="50" charset="0"/>
              </a:rPr>
              <a:t>R1+R2=C.</a:t>
            </a:r>
          </a:p>
          <a:p>
            <a:endParaRPr lang="es-CL" sz="2400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Al circuito que forman se le llama </a:t>
            </a:r>
            <a:r>
              <a:rPr lang="es-C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dolinya" panose="02000503000000000000" pitchFamily="50" charset="0"/>
              </a:rPr>
              <a:t>divisor de voltaje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.</a:t>
            </a:r>
          </a:p>
          <a:p>
            <a:endParaRPr lang="es-CL" sz="2400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Permite modificar señales rotando la perilla.</a:t>
            </a:r>
          </a:p>
        </p:txBody>
      </p:sp>
      <p:pic>
        <p:nvPicPr>
          <p:cNvPr id="8" name="Shape 356">
            <a:extLst>
              <a:ext uri="{FF2B5EF4-FFF2-40B4-BE49-F238E27FC236}">
                <a16:creationId xmlns:a16="http://schemas.microsoft.com/office/drawing/2014/main" id="{EB6321E4-8E6B-4984-920B-39ABE56D930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8111" r="23161"/>
          <a:stretch/>
        </p:blipFill>
        <p:spPr>
          <a:xfrm>
            <a:off x="4614586" y="450634"/>
            <a:ext cx="2286694" cy="204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55">
            <a:extLst>
              <a:ext uri="{FF2B5EF4-FFF2-40B4-BE49-F238E27FC236}">
                <a16:creationId xmlns:a16="http://schemas.microsoft.com/office/drawing/2014/main" id="{9DC406F0-19D4-4DED-8D02-608C1B6D2C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855" t="4869" r="7263" b="16210"/>
          <a:stretch/>
        </p:blipFill>
        <p:spPr>
          <a:xfrm>
            <a:off x="5633021" y="2786029"/>
            <a:ext cx="2991975" cy="16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357">
            <a:extLst>
              <a:ext uri="{FF2B5EF4-FFF2-40B4-BE49-F238E27FC236}">
                <a16:creationId xmlns:a16="http://schemas.microsoft.com/office/drawing/2014/main" id="{9B72E1A6-7666-4FF3-A8F4-2BDAEE2C75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551" y="272806"/>
            <a:ext cx="1967624" cy="231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359">
            <a:extLst>
              <a:ext uri="{FF2B5EF4-FFF2-40B4-BE49-F238E27FC236}">
                <a16:creationId xmlns:a16="http://schemas.microsoft.com/office/drawing/2014/main" id="{2C1848F4-F143-42C3-BC11-C535FC49F3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794" y="5038712"/>
            <a:ext cx="3095625" cy="80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85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3184E5-62D9-4644-BF12-0231B200D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algn="just"/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Un pulsador, es un botón que une dos puntos de un circuito (cortocircuito) mientras es presionado.</a:t>
            </a:r>
          </a:p>
          <a:p>
            <a:endParaRPr lang="es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60682-07F3-4C31-9C9F-6C4012E5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8</a:t>
            </a:fld>
            <a:endParaRPr lang="es-CL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5611D1B8-9FBB-4390-908D-B5583315BEEF}"/>
              </a:ext>
            </a:extLst>
          </p:cNvPr>
          <p:cNvSpPr txBox="1">
            <a:spLocks/>
          </p:cNvSpPr>
          <p:nvPr/>
        </p:nvSpPr>
        <p:spPr>
          <a:xfrm>
            <a:off x="282421" y="258594"/>
            <a:ext cx="4049882" cy="1117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s-CL" sz="3600" dirty="0" err="1"/>
              <a:t>Exp</a:t>
            </a:r>
            <a:r>
              <a:rPr lang="es-CL" sz="3600" dirty="0"/>
              <a:t> 5a: Lectura analógica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01BA19-065F-41D3-8CD4-9C037C916D98}"/>
              </a:ext>
            </a:extLst>
          </p:cNvPr>
          <p:cNvSpPr/>
          <p:nvPr/>
        </p:nvSpPr>
        <p:spPr>
          <a:xfrm>
            <a:off x="195802" y="1928513"/>
            <a:ext cx="4065480" cy="49859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CL" sz="2400" dirty="0" err="1">
                <a:solidFill>
                  <a:srgbClr val="92D050"/>
                </a:solidFill>
                <a:latin typeface="Gidolinya" panose="02000503000000000000" pitchFamily="50" charset="0"/>
              </a:rPr>
              <a:t>analogRead</a:t>
            </a:r>
            <a:r>
              <a:rPr lang="es-CL" sz="2400" dirty="0">
                <a:solidFill>
                  <a:srgbClr val="92D050"/>
                </a:solidFill>
                <a:latin typeface="Gidolinya" panose="02000503000000000000" pitchFamily="50" charset="0"/>
              </a:rPr>
              <a:t>(pin): 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Lee un valor entre 0 y 5 V, y lo transforma a otro entre 0-1023.</a:t>
            </a:r>
          </a:p>
          <a:p>
            <a:endParaRPr lang="es-CL" sz="2400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r>
              <a:rPr lang="es-CL" sz="2400" dirty="0" err="1">
                <a:solidFill>
                  <a:srgbClr val="92D050"/>
                </a:solidFill>
                <a:latin typeface="Gidolinya" panose="02000503000000000000" pitchFamily="50" charset="0"/>
              </a:rPr>
              <a:t>map</a:t>
            </a:r>
            <a:r>
              <a:rPr lang="es-CL" sz="2400" dirty="0">
                <a:solidFill>
                  <a:srgbClr val="92D050"/>
                </a:solidFill>
                <a:latin typeface="Gidolinya" panose="02000503000000000000" pitchFamily="50" charset="0"/>
              </a:rPr>
              <a:t>(v, x0, y0, x1, y1): 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Transforma el valor de una variable v que se mueve entre x0 e y0, a un equivalente en el rango x1-y1 (sólo números enteros).</a:t>
            </a:r>
          </a:p>
          <a:p>
            <a:endParaRPr lang="es-CL" sz="2400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pPr algn="ctr"/>
            <a:r>
              <a:rPr lang="es-CL" sz="2400" dirty="0">
                <a:solidFill>
                  <a:srgbClr val="00B0F0"/>
                </a:solidFill>
                <a:latin typeface="Gidolinya" panose="02000503000000000000" pitchFamily="50" charset="0"/>
              </a:rPr>
              <a:t>¡IMPRIMAN LOS VALORES!</a:t>
            </a:r>
            <a:endParaRPr lang="es-CL" dirty="0">
              <a:solidFill>
                <a:srgbClr val="00B0F0"/>
              </a:solidFill>
              <a:latin typeface="Gidolinya" panose="02000503000000000000" pitchFamily="50" charset="0"/>
            </a:endParaRPr>
          </a:p>
          <a:p>
            <a:endParaRPr lang="es-CL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endParaRPr lang="es-CL" dirty="0">
              <a:solidFill>
                <a:schemeClr val="bg1"/>
              </a:solidFill>
              <a:latin typeface="Gidolinya" panose="02000503000000000000" pitchFamily="50" charset="0"/>
            </a:endParaRPr>
          </a:p>
          <a:p>
            <a:endParaRPr lang="es-CL" dirty="0">
              <a:solidFill>
                <a:schemeClr val="bg1"/>
              </a:solidFill>
              <a:latin typeface="Gidolinya" panose="020005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9CE0-B663-4B05-BAC3-CF688500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768" y="394352"/>
            <a:ext cx="4078270" cy="52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2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3184E5-62D9-4644-BF12-0231B200D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algn="just"/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  <a:ea typeface="Roboto"/>
                <a:cs typeface="Roboto"/>
                <a:sym typeface="Roboto"/>
              </a:rPr>
              <a:t>Un pulsador, es un botón que une dos puntos de un circuito (cortocircuito) mientras es presionado.</a:t>
            </a:r>
          </a:p>
          <a:p>
            <a:endParaRPr lang="es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60682-07F3-4C31-9C9F-6C4012E5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619C-08B7-42D3-ABAF-637615EA89B1}" type="slidenum">
              <a:rPr lang="es-CL" smtClean="0"/>
              <a:t>9</a:t>
            </a:fld>
            <a:endParaRPr lang="es-CL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5611D1B8-9FBB-4390-908D-B5583315BEEF}"/>
              </a:ext>
            </a:extLst>
          </p:cNvPr>
          <p:cNvSpPr txBox="1">
            <a:spLocks/>
          </p:cNvSpPr>
          <p:nvPr/>
        </p:nvSpPr>
        <p:spPr>
          <a:xfrm>
            <a:off x="282421" y="258594"/>
            <a:ext cx="4049882" cy="1117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dolinya" panose="02000503000000000000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s-CL" sz="3600" dirty="0" err="1"/>
              <a:t>Exp</a:t>
            </a:r>
            <a:r>
              <a:rPr lang="es-CL" sz="3600" dirty="0"/>
              <a:t> 5b: Control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01BA19-065F-41D3-8CD4-9C037C916D98}"/>
              </a:ext>
            </a:extLst>
          </p:cNvPr>
          <p:cNvSpPr/>
          <p:nvPr/>
        </p:nvSpPr>
        <p:spPr>
          <a:xfrm>
            <a:off x="195802" y="1591160"/>
            <a:ext cx="4065480" cy="44012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Objetivo:</a:t>
            </a:r>
          </a:p>
          <a:p>
            <a:pPr marL="457200" lvl="0" indent="-342900">
              <a:spcBef>
                <a:spcPts val="1600"/>
              </a:spcBef>
              <a:buClr>
                <a:srgbClr val="434343"/>
              </a:buClr>
              <a:buSzPts val="1800"/>
              <a:buChar char="-"/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Modificar luminosidad del LED utilizando un potenciómetro.</a:t>
            </a:r>
          </a:p>
          <a:p>
            <a:pPr lvl="0">
              <a:spcBef>
                <a:spcPts val="1600"/>
              </a:spcBef>
            </a:pP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Función:</a:t>
            </a:r>
          </a:p>
          <a:p>
            <a:pPr marL="457200" lvl="0" indent="-342900">
              <a:spcBef>
                <a:spcPts val="1600"/>
              </a:spcBef>
              <a:buClr>
                <a:srgbClr val="434343"/>
              </a:buClr>
              <a:buSzPts val="1800"/>
              <a:buChar char="-"/>
            </a:pPr>
            <a:r>
              <a:rPr lang="es-CL" sz="2400" dirty="0" err="1">
                <a:solidFill>
                  <a:srgbClr val="92D050"/>
                </a:solidFill>
                <a:latin typeface="Gidolinya" panose="02000503000000000000" pitchFamily="50" charset="0"/>
              </a:rPr>
              <a:t>analogWrite</a:t>
            </a:r>
            <a:r>
              <a:rPr lang="es-CL" sz="2400" dirty="0">
                <a:solidFill>
                  <a:srgbClr val="92D050"/>
                </a:solidFill>
                <a:latin typeface="Gidolinya" panose="02000503000000000000" pitchFamily="50" charset="0"/>
              </a:rPr>
              <a:t>(</a:t>
            </a:r>
            <a:r>
              <a:rPr lang="es-CL" sz="2400" dirty="0" err="1">
                <a:solidFill>
                  <a:srgbClr val="92D050"/>
                </a:solidFill>
                <a:latin typeface="Gidolinya" panose="02000503000000000000" pitchFamily="50" charset="0"/>
              </a:rPr>
              <a:t>pin,valor</a:t>
            </a:r>
            <a:r>
              <a:rPr lang="es-CL" sz="2400" dirty="0">
                <a:solidFill>
                  <a:srgbClr val="92D050"/>
                </a:solidFill>
                <a:latin typeface="Gidolinya" panose="02000503000000000000" pitchFamily="50" charset="0"/>
              </a:rPr>
              <a:t>): 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Envía una señal PWM, con valores de entrada entre 0-255 (0-5 Volt). Sólo los pines con </a:t>
            </a:r>
            <a:r>
              <a:rPr lang="es-CL" sz="2400" b="1" dirty="0">
                <a:solidFill>
                  <a:srgbClr val="FF0000"/>
                </a:solidFill>
                <a:latin typeface="Gidolinya" panose="02000503000000000000" pitchFamily="50" charset="0"/>
              </a:rPr>
              <a:t>~</a:t>
            </a:r>
            <a:r>
              <a:rPr lang="es-CL" sz="2400" dirty="0">
                <a:solidFill>
                  <a:schemeClr val="bg1"/>
                </a:solidFill>
                <a:latin typeface="Gidolinya" panose="02000503000000000000" pitchFamily="50" charset="0"/>
              </a:rPr>
              <a:t> tienen esta capacidad.</a:t>
            </a:r>
            <a:endParaRPr lang="es-CL" dirty="0">
              <a:solidFill>
                <a:schemeClr val="bg1"/>
              </a:solidFill>
              <a:latin typeface="Gidolinya" panose="02000503000000000000" pitchFamily="50" charset="0"/>
            </a:endParaRPr>
          </a:p>
        </p:txBody>
      </p:sp>
      <p:pic>
        <p:nvPicPr>
          <p:cNvPr id="9" name="Shape 380">
            <a:extLst>
              <a:ext uri="{FF2B5EF4-FFF2-40B4-BE49-F238E27FC236}">
                <a16:creationId xmlns:a16="http://schemas.microsoft.com/office/drawing/2014/main" id="{3A601E6C-3E34-41F8-8CF9-4CBFF3B5AF5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6481" y="927806"/>
            <a:ext cx="4244184" cy="4647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579835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FabLab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blab" id="{8F26B454-BFB4-4F2E-B940-CB30936F0E24}" vid="{C6F6DF9E-059B-48E3-9CF8-A5F01977AF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Fablab</Template>
  <TotalTime>1458</TotalTime>
  <Words>445</Words>
  <Application>Microsoft Office PowerPoint</Application>
  <PresentationFormat>On-screen Show (4:3)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Gidolinya</vt:lpstr>
      <vt:lpstr>Roboto</vt:lpstr>
      <vt:lpstr>Template FabLab</vt:lpstr>
      <vt:lpstr>Taller de Arduino 2 </vt:lpstr>
      <vt:lpstr>En el capítulo anterior…</vt:lpstr>
      <vt:lpstr>¿Qué es Arduino?</vt:lpstr>
      <vt:lpstr>¿Qué aprendimos?</vt:lpstr>
      <vt:lpstr>PowerPoint Presentation</vt:lpstr>
      <vt:lpstr>¿Análogo? ¿Digital?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Puente H</vt:lpstr>
      <vt:lpstr>PowerPoint Presentation</vt:lpstr>
      <vt:lpstr>PowerPoint Presentation</vt:lpstr>
      <vt:lpstr>Otros componentes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JK</dc:creator>
  <cp:lastModifiedBy>JK</cp:lastModifiedBy>
  <cp:revision>73</cp:revision>
  <dcterms:created xsi:type="dcterms:W3CDTF">2018-04-25T18:37:35Z</dcterms:created>
  <dcterms:modified xsi:type="dcterms:W3CDTF">2018-09-05T17:07:13Z</dcterms:modified>
</cp:coreProperties>
</file>